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BCA3-C08A-4FCE-BA56-196758B65A87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4DC2-32A0-4E7A-9B28-82124204F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BCA3-C08A-4FCE-BA56-196758B65A87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4DC2-32A0-4E7A-9B28-82124204F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BCA3-C08A-4FCE-BA56-196758B65A87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4DC2-32A0-4E7A-9B28-82124204F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BCA3-C08A-4FCE-BA56-196758B65A87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4DC2-32A0-4E7A-9B28-82124204F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BCA3-C08A-4FCE-BA56-196758B65A87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4DC2-32A0-4E7A-9B28-82124204F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BCA3-C08A-4FCE-BA56-196758B65A87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4DC2-32A0-4E7A-9B28-82124204F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BCA3-C08A-4FCE-BA56-196758B65A87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4DC2-32A0-4E7A-9B28-82124204F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BCA3-C08A-4FCE-BA56-196758B65A87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4DC2-32A0-4E7A-9B28-82124204F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BCA3-C08A-4FCE-BA56-196758B65A87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4DC2-32A0-4E7A-9B28-82124204F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BCA3-C08A-4FCE-BA56-196758B65A87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4DC2-32A0-4E7A-9B28-82124204F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BCA3-C08A-4FCE-BA56-196758B65A87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4DC2-32A0-4E7A-9B28-82124204F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9BCA3-C08A-4FCE-BA56-196758B65A87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14DC2-32A0-4E7A-9B28-82124204F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772400" cy="1600199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Abstraction Ladder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19400"/>
            <a:ext cx="6400800" cy="6858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“Get on Down”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Bev\AppData\Local\Microsoft\Windows\Temporary Internet Files\Content.IE5\LON07LBN\MCj0441290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4290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Compare these lists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10000"/>
          </a:bodyPr>
          <a:lstStyle/>
          <a:p>
            <a:pPr lvl="1">
              <a:buNone/>
            </a:pPr>
            <a:r>
              <a:rPr lang="en-US" dirty="0" smtClean="0"/>
              <a:t>          </a:t>
            </a:r>
            <a:r>
              <a:rPr lang="en-US" dirty="0" smtClean="0">
                <a:solidFill>
                  <a:schemeClr val="accent1"/>
                </a:solidFill>
              </a:rPr>
              <a:t> A</a:t>
            </a:r>
            <a:r>
              <a:rPr lang="en-US" dirty="0" smtClean="0">
                <a:solidFill>
                  <a:srgbClr val="00B050"/>
                </a:solidFill>
              </a:rPr>
              <a:t>.                                            B.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Contentment		</a:t>
            </a:r>
            <a:r>
              <a:rPr lang="en-US" b="1" dirty="0" smtClean="0">
                <a:solidFill>
                  <a:srgbClr val="00B050"/>
                </a:solidFill>
              </a:rPr>
              <a:t>a ball point pen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Hate			</a:t>
            </a:r>
            <a:r>
              <a:rPr lang="en-US" b="1" dirty="0" smtClean="0">
                <a:solidFill>
                  <a:srgbClr val="00B050"/>
                </a:solidFill>
              </a:rPr>
              <a:t>a pink, frilly party dress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Revenge			</a:t>
            </a:r>
            <a:r>
              <a:rPr lang="en-US" b="1" dirty="0" smtClean="0">
                <a:solidFill>
                  <a:srgbClr val="00B050"/>
                </a:solidFill>
              </a:rPr>
              <a:t>a downy, soft blanket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Jealousy			</a:t>
            </a:r>
            <a:r>
              <a:rPr lang="en-US" b="1" dirty="0" smtClean="0">
                <a:solidFill>
                  <a:srgbClr val="00B050"/>
                </a:solidFill>
              </a:rPr>
              <a:t>a red and white bird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Spite			</a:t>
            </a:r>
            <a:r>
              <a:rPr lang="en-US" b="1" dirty="0" smtClean="0">
                <a:solidFill>
                  <a:srgbClr val="00B050"/>
                </a:solidFill>
              </a:rPr>
              <a:t>wrapping paper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Revulsion		</a:t>
            </a:r>
            <a:r>
              <a:rPr lang="en-US" b="1" dirty="0" smtClean="0">
                <a:solidFill>
                  <a:srgbClr val="00B050"/>
                </a:solidFill>
              </a:rPr>
              <a:t>a canon printer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Nervousness		</a:t>
            </a:r>
            <a:r>
              <a:rPr lang="en-US" b="1" dirty="0" smtClean="0">
                <a:solidFill>
                  <a:srgbClr val="00B050"/>
                </a:solidFill>
              </a:rPr>
              <a:t>a brick house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Resentment		</a:t>
            </a:r>
            <a:r>
              <a:rPr lang="en-US" b="1" dirty="0" smtClean="0">
                <a:solidFill>
                  <a:srgbClr val="00B050"/>
                </a:solidFill>
              </a:rPr>
              <a:t>a 25 foot, live-oak tree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Abstract or Concrete?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2"/>
                </a:solidFill>
              </a:rPr>
              <a:t>Love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2"/>
                </a:solidFill>
              </a:rPr>
              <a:t>Box of chocolates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2"/>
                </a:solidFill>
              </a:rPr>
              <a:t>Bottle of Tommy Hilfiger cologne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2"/>
                </a:solidFill>
              </a:rPr>
              <a:t>Anger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smtClean="0">
                <a:solidFill>
                  <a:schemeClr val="accent2"/>
                </a:solidFill>
              </a:rPr>
              <a:t>Slap </a:t>
            </a:r>
            <a:r>
              <a:rPr lang="en-US" sz="2400" b="1" dirty="0" smtClean="0">
                <a:solidFill>
                  <a:schemeClr val="accent2"/>
                </a:solidFill>
              </a:rPr>
              <a:t>in the face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2"/>
                </a:solidFill>
              </a:rPr>
              <a:t>Temper tantrum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2"/>
                </a:solidFill>
              </a:rPr>
              <a:t>Fear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2"/>
                </a:solidFill>
              </a:rPr>
              <a:t>Happiness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2"/>
                </a:solidFill>
              </a:rPr>
              <a:t>Dimpled smile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2"/>
                </a:solidFill>
              </a:rPr>
              <a:t>Sadness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2"/>
                </a:solidFill>
              </a:rPr>
              <a:t>Tear-stained face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2"/>
                </a:solidFill>
              </a:rPr>
              <a:t>Shriek at midnight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6294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Can any of the specific (concrete) entries be examples of the more abstract (general)?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600200"/>
            <a:ext cx="7924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B0F0"/>
                </a:solidFill>
              </a:rPr>
              <a:t>Love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B0F0"/>
                </a:solidFill>
              </a:rPr>
              <a:t>Box of chocolates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B0F0"/>
                </a:solidFill>
              </a:rPr>
              <a:t>Bottle of Tommy Hilfiger cologne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B0F0"/>
                </a:solidFill>
              </a:rPr>
              <a:t>Anger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B0F0"/>
                </a:solidFill>
              </a:rPr>
              <a:t>Slap in the face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B0F0"/>
                </a:solidFill>
              </a:rPr>
              <a:t>Temper tantrum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B0F0"/>
                </a:solidFill>
              </a:rPr>
              <a:t>Fear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B0F0"/>
                </a:solidFill>
              </a:rPr>
              <a:t>Happiness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B0F0"/>
                </a:solidFill>
              </a:rPr>
              <a:t>Dimpled smile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B0F0"/>
                </a:solidFill>
              </a:rPr>
              <a:t>Sadness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B0F0"/>
                </a:solidFill>
              </a:rPr>
              <a:t>Tear-stained face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B0F0"/>
                </a:solidFill>
              </a:rPr>
              <a:t>Shriek at midnight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Specific Support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</a:rPr>
              <a:t>Bottom line: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</a:rPr>
              <a:t>Begin your paragraph with your most general statement, </a:t>
            </a:r>
            <a:r>
              <a:rPr lang="en-US" sz="4000" b="1" dirty="0" smtClean="0">
                <a:solidFill>
                  <a:srgbClr val="92D050"/>
                </a:solidFill>
              </a:rPr>
              <a:t>the topic sentence</a:t>
            </a:r>
            <a:r>
              <a:rPr lang="en-US" b="1" dirty="0" smtClean="0">
                <a:solidFill>
                  <a:schemeClr val="tx2"/>
                </a:solidFill>
              </a:rPr>
              <a:t>.  Then support it with specific (concrete) details.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147" name="Picture 3" descr="C:\Users\Bev\AppData\Local\Microsoft\Windows\Temporary Internet Files\Content.IE5\LON07LBN\MPj043316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495800"/>
            <a:ext cx="16764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Your Turn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Here is a generalization that could be the topic sentence for a paragraph. Try to come up with ideas for specific support.</a:t>
            </a:r>
          </a:p>
          <a:p>
            <a:endParaRPr lang="en-US" dirty="0" smtClean="0"/>
          </a:p>
          <a:p>
            <a:r>
              <a:rPr lang="en-US" sz="3600" b="1" dirty="0" smtClean="0">
                <a:solidFill>
                  <a:schemeClr val="tx2"/>
                </a:solidFill>
              </a:rPr>
              <a:t>My mother has too many shoes!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Instructor Comments	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Be specific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Lacks support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Such as?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Like what?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Give examples!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Undeveloped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No proof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Too general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Lacking in specifics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2051" name="Picture 3" descr="C:\Users\Bev\AppData\Local\Microsoft\Windows\Temporary Internet Files\Content.IE5\NARV5VUG\MPj0439464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905000"/>
            <a:ext cx="2688626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Terms to know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Abstract				General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What are the opposites of these two terms?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Concrete				Specific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Definitions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A generalization usually includes abstract ideas.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7030A0"/>
                </a:solidFill>
              </a:rPr>
              <a:t>A specific statement usually includes more concrete items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Galaxy	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Abstract or Concrete?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tx2"/>
                </a:solidFill>
              </a:rPr>
              <a:t>Very abstract:  Astronomers do not know where or how many galaxies there are.</a:t>
            </a: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Ladder: from the most abstract concept to the most concrete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8107"/>
            <a:ext cx="8229600" cy="415015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</a:rPr>
              <a:t>Galaxy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</a:rPr>
              <a:t>Milky Way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</a:rPr>
              <a:t>Solar System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</a:rPr>
              <a:t>Earth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667000"/>
            <a:ext cx="2667000" cy="344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Ladder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 startAt="5"/>
            </a:pPr>
            <a:r>
              <a:rPr lang="en-US" b="1" dirty="0" smtClean="0">
                <a:solidFill>
                  <a:schemeClr val="tx2"/>
                </a:solidFill>
              </a:rPr>
              <a:t>North America</a:t>
            </a:r>
          </a:p>
          <a:p>
            <a:pPr marL="514350" indent="-514350">
              <a:buAutoNum type="arabicPeriod" startAt="5"/>
            </a:pPr>
            <a:endParaRPr lang="en-US" b="1" dirty="0">
              <a:solidFill>
                <a:schemeClr val="tx2"/>
              </a:solidFill>
            </a:endParaRPr>
          </a:p>
          <a:p>
            <a:pPr marL="514350" indent="-514350">
              <a:buAutoNum type="arabicPeriod" startAt="5"/>
            </a:pPr>
            <a:r>
              <a:rPr lang="en-US" b="1" dirty="0" smtClean="0">
                <a:solidFill>
                  <a:schemeClr val="tx2"/>
                </a:solidFill>
              </a:rPr>
              <a:t>United States</a:t>
            </a:r>
          </a:p>
          <a:p>
            <a:pPr marL="514350" indent="-514350">
              <a:buAutoNum type="arabicPeriod" startAt="5"/>
            </a:pPr>
            <a:endParaRPr lang="en-US" b="1" dirty="0">
              <a:solidFill>
                <a:schemeClr val="tx2"/>
              </a:solidFill>
            </a:endParaRPr>
          </a:p>
          <a:p>
            <a:pPr marL="514350" indent="-514350">
              <a:buAutoNum type="arabicPeriod" startAt="5"/>
            </a:pPr>
            <a:r>
              <a:rPr lang="en-US" b="1" dirty="0" smtClean="0">
                <a:solidFill>
                  <a:schemeClr val="tx2"/>
                </a:solidFill>
              </a:rPr>
              <a:t>Florida</a:t>
            </a:r>
          </a:p>
          <a:p>
            <a:pPr marL="514350" indent="-514350">
              <a:buAutoNum type="arabicPeriod" startAt="5"/>
            </a:pPr>
            <a:endParaRPr lang="en-US" b="1" dirty="0">
              <a:solidFill>
                <a:schemeClr val="tx2"/>
              </a:solidFill>
            </a:endParaRPr>
          </a:p>
          <a:p>
            <a:pPr marL="514350" indent="-514350">
              <a:buAutoNum type="arabicPeriod" startAt="5"/>
            </a:pPr>
            <a:r>
              <a:rPr lang="en-US" b="1" dirty="0" smtClean="0">
                <a:solidFill>
                  <a:schemeClr val="tx2"/>
                </a:solidFill>
              </a:rPr>
              <a:t>Orlando</a:t>
            </a:r>
          </a:p>
          <a:p>
            <a:pPr marL="514350" indent="-514350">
              <a:buAutoNum type="arabicPeriod" startAt="5"/>
            </a:pPr>
            <a:endParaRPr lang="en-US" b="1" dirty="0">
              <a:solidFill>
                <a:schemeClr val="tx2"/>
              </a:solidFill>
            </a:endParaRPr>
          </a:p>
          <a:p>
            <a:pPr marL="514350" indent="-514350">
              <a:buAutoNum type="arabicPeriod" startAt="5"/>
            </a:pPr>
            <a:r>
              <a:rPr lang="en-US" b="1" dirty="0" smtClean="0">
                <a:solidFill>
                  <a:schemeClr val="tx2"/>
                </a:solidFill>
              </a:rPr>
              <a:t>Orange County</a:t>
            </a:r>
          </a:p>
          <a:p>
            <a:pPr marL="514350" indent="-514350">
              <a:buAutoNum type="arabicPeriod" startAt="5"/>
            </a:pPr>
            <a:endParaRPr lang="en-US" dirty="0"/>
          </a:p>
          <a:p>
            <a:pPr marL="514350" indent="-514350">
              <a:buAutoNum type="arabicPeriod" startAt="5"/>
            </a:pPr>
            <a:endParaRPr lang="en-US" dirty="0" smtClean="0"/>
          </a:p>
          <a:p>
            <a:pPr marL="514350" indent="-514350">
              <a:buAutoNum type="arabicPeriod" startAt="5"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966304"/>
            <a:ext cx="2164077" cy="13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Ladder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pPr marL="514350" indent="-514350">
              <a:buAutoNum type="arabicPeriod" startAt="10"/>
            </a:pP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Kirkman</a:t>
            </a:r>
            <a:r>
              <a:rPr lang="en-US" b="1" dirty="0" smtClean="0">
                <a:solidFill>
                  <a:schemeClr val="accent1"/>
                </a:solidFill>
              </a:rPr>
              <a:t> Road</a:t>
            </a:r>
          </a:p>
          <a:p>
            <a:pPr marL="514350" indent="-514350">
              <a:buAutoNum type="arabicPeriod" startAt="10"/>
            </a:pPr>
            <a:endParaRPr lang="en-US" b="1" dirty="0">
              <a:solidFill>
                <a:schemeClr val="accent1"/>
              </a:solidFill>
            </a:endParaRPr>
          </a:p>
          <a:p>
            <a:pPr marL="514350" indent="-514350">
              <a:buAutoNum type="arabicPeriod" startAt="10"/>
            </a:pPr>
            <a:r>
              <a:rPr lang="en-US" b="1" dirty="0" smtClean="0">
                <a:solidFill>
                  <a:schemeClr val="accent1"/>
                </a:solidFill>
              </a:rPr>
              <a:t>Valencia CC Campus West</a:t>
            </a:r>
          </a:p>
          <a:p>
            <a:pPr marL="514350" indent="-514350">
              <a:buAutoNum type="arabicPeriod" startAt="10"/>
            </a:pPr>
            <a:endParaRPr lang="en-US" b="1" dirty="0">
              <a:solidFill>
                <a:schemeClr val="accent1"/>
              </a:solidFill>
            </a:endParaRPr>
          </a:p>
          <a:p>
            <a:pPr marL="514350" indent="-514350">
              <a:buAutoNum type="arabicPeriod" startAt="10"/>
            </a:pPr>
            <a:r>
              <a:rPr lang="en-US" b="1" dirty="0" smtClean="0">
                <a:solidFill>
                  <a:schemeClr val="accent1"/>
                </a:solidFill>
              </a:rPr>
              <a:t>Building </a:t>
            </a:r>
            <a:r>
              <a:rPr lang="en-US" b="1" dirty="0" smtClean="0">
                <a:solidFill>
                  <a:schemeClr val="accent1"/>
                </a:solidFill>
              </a:rPr>
              <a:t>4</a:t>
            </a:r>
            <a:endParaRPr lang="en-US" b="1" dirty="0" smtClean="0">
              <a:solidFill>
                <a:schemeClr val="accent1"/>
              </a:solidFill>
            </a:endParaRPr>
          </a:p>
          <a:p>
            <a:pPr marL="514350" indent="-514350">
              <a:buAutoNum type="arabicPeriod" startAt="10"/>
            </a:pPr>
            <a:endParaRPr lang="en-US" b="1" dirty="0">
              <a:solidFill>
                <a:schemeClr val="accent1"/>
              </a:solidFill>
            </a:endParaRPr>
          </a:p>
          <a:p>
            <a:pPr marL="514350" indent="-514350">
              <a:buAutoNum type="arabicPeriod" startAt="10"/>
            </a:pPr>
            <a:r>
              <a:rPr lang="en-US" b="1" dirty="0" smtClean="0">
                <a:solidFill>
                  <a:schemeClr val="accent1"/>
                </a:solidFill>
              </a:rPr>
              <a:t>Room </a:t>
            </a:r>
            <a:r>
              <a:rPr lang="en-US" b="1" dirty="0" smtClean="0">
                <a:solidFill>
                  <a:schemeClr val="accent1"/>
                </a:solidFill>
              </a:rPr>
              <a:t>235</a:t>
            </a:r>
            <a:endParaRPr lang="en-US" b="1" dirty="0" smtClean="0">
              <a:solidFill>
                <a:schemeClr val="accent1"/>
              </a:solidFill>
            </a:endParaRPr>
          </a:p>
          <a:p>
            <a:pPr marL="514350" indent="-514350">
              <a:buAutoNum type="arabicPeriod" startAt="10"/>
            </a:pPr>
            <a:endParaRPr lang="en-US" b="1" dirty="0">
              <a:solidFill>
                <a:schemeClr val="accent1"/>
              </a:solidFill>
            </a:endParaRPr>
          </a:p>
          <a:p>
            <a:pPr marL="514350" indent="-514350">
              <a:buAutoNum type="arabicPeriod" startAt="10"/>
            </a:pPr>
            <a:r>
              <a:rPr lang="en-US" b="1" dirty="0" smtClean="0">
                <a:solidFill>
                  <a:schemeClr val="accent1"/>
                </a:solidFill>
              </a:rPr>
              <a:t>Professor’s Desk </a:t>
            </a:r>
          </a:p>
          <a:p>
            <a:pPr marL="514350" indent="-514350">
              <a:buAutoNum type="arabicPeriod" startAt="10"/>
            </a:pPr>
            <a:endParaRPr lang="en-US" dirty="0"/>
          </a:p>
          <a:p>
            <a:pPr marL="514350" indent="-514350">
              <a:buAutoNum type="arabicPeriod" startAt="10"/>
            </a:pPr>
            <a:endParaRPr lang="en-US" dirty="0" smtClean="0"/>
          </a:p>
          <a:p>
            <a:pPr marL="514350" indent="-514350">
              <a:buAutoNum type="arabicPeriod" startAt="10"/>
            </a:pPr>
            <a:endParaRPr lang="en-US" dirty="0" smtClean="0"/>
          </a:p>
          <a:p>
            <a:pPr marL="514350" indent="-514350">
              <a:buAutoNum type="arabicPeriod" startAt="10"/>
            </a:pPr>
            <a:endParaRPr lang="en-US" dirty="0"/>
          </a:p>
          <a:p>
            <a:pPr marL="514350" indent="-514350">
              <a:buAutoNum type="arabicPeriod" startAt="10"/>
            </a:pPr>
            <a:endParaRPr lang="en-US" dirty="0" smtClean="0"/>
          </a:p>
          <a:p>
            <a:pPr marL="514350" indent="-514350">
              <a:buAutoNum type="arabicPeriod" startAt="10"/>
            </a:pPr>
            <a:endParaRPr lang="en-US" dirty="0"/>
          </a:p>
        </p:txBody>
      </p:sp>
      <p:pic>
        <p:nvPicPr>
          <p:cNvPr id="5128" name="Picture 8" descr="C:\Users\Bev\AppData\Local\Microsoft\Windows\Temporary Internet Files\Content.IE5\NARV5VUG\MPj0446574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572000"/>
            <a:ext cx="2664259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We have gone from the most abstract concept to the most concrete.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 smtClean="0">
                <a:solidFill>
                  <a:schemeClr val="accent1"/>
                </a:solidFill>
              </a:rPr>
              <a:t>Galaxy – most abstract/general</a:t>
            </a:r>
          </a:p>
          <a:p>
            <a:pPr marL="514350" indent="-514350">
              <a:buAutoNum type="arabicPeriod"/>
            </a:pPr>
            <a:endParaRPr lang="en-US" b="1" dirty="0">
              <a:solidFill>
                <a:schemeClr val="accent1"/>
              </a:solidFill>
            </a:endParaRPr>
          </a:p>
          <a:p>
            <a:pPr marL="514350" indent="-51435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14. Professor’s desk – most concrete/specific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282</Words>
  <Application>Microsoft Office PowerPoint</Application>
  <PresentationFormat>On-screen Show (4:3)</PresentationFormat>
  <Paragraphs>110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The Abstraction Ladder</vt:lpstr>
      <vt:lpstr>Instructor Comments </vt:lpstr>
      <vt:lpstr>Terms to know</vt:lpstr>
      <vt:lpstr>Definitions</vt:lpstr>
      <vt:lpstr>Galaxy  </vt:lpstr>
      <vt:lpstr>The Ladder: from the most abstract concept to the most concrete </vt:lpstr>
      <vt:lpstr>Ladder</vt:lpstr>
      <vt:lpstr>Ladder</vt:lpstr>
      <vt:lpstr>We have gone from the most abstract concept to the most concrete.</vt:lpstr>
      <vt:lpstr>Compare these lists</vt:lpstr>
      <vt:lpstr>Abstract or Concrete?</vt:lpstr>
      <vt:lpstr> </vt:lpstr>
      <vt:lpstr>Specific Support</vt:lpstr>
      <vt:lpstr>Your Turn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Abstraction Ladder</dc:title>
  <dc:creator>Bev</dc:creator>
  <cp:lastModifiedBy>Bev</cp:lastModifiedBy>
  <cp:revision>20</cp:revision>
  <dcterms:created xsi:type="dcterms:W3CDTF">2010-01-16T02:43:41Z</dcterms:created>
  <dcterms:modified xsi:type="dcterms:W3CDTF">2011-01-28T03:02:54Z</dcterms:modified>
</cp:coreProperties>
</file>